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5"/>
    <p:restoredTop sz="94610"/>
  </p:normalViewPr>
  <p:slideViewPr>
    <p:cSldViewPr snapToGrid="0" snapToObjects="1">
      <p:cViewPr varScale="1">
        <p:scale>
          <a:sx n="165" d="100"/>
          <a:sy n="165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05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2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055415"/>
            <a:ext cx="79248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in Modern Power Systems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1848168" y="2579415"/>
            <a:ext cx="544766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Transmission Expansion Planning Under Uncertainty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00855" y="3356595"/>
            <a:ext cx="3742289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46750 – Optimization in Modern Power Systems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3591646" y="3901380"/>
            <a:ext cx="196063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5 | DTU | November 2025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2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24014" y="1804095"/>
            <a:ext cx="2495897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You!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546028" y="2581275"/>
            <a:ext cx="20519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Questions &amp; Discussion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979417" y="3152775"/>
            <a:ext cx="318516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in Modern Power Systems | DTU | 2025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Introduction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9600" y="1249635"/>
            <a:ext cx="7924800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Danish Transmission System Operator (Energinet) faces a critical strategic decision: how to optimally plan transmission network expansion under increasing renewable penetration and spatially uneven load growth.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914400" y="2301106"/>
            <a:ext cx="7620000" cy="177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When to invest in new transmission capacity?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Growing renewable energy hub at node 1, concentrated urban demand at node 2 using fossil fuels, thermal generation at node 3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Balance investment costs against future operational benefits under uncertain futures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646508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83416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Three-Node Network Structure for Model 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903062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14400" y="3032745"/>
            <a:ext cx="1133847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 Hub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30 DKK/MWh 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80 MW demand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1942010" y="4305300"/>
            <a:ext cx="4895889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  <a:buSzPct val="100000"/>
            </a:pPr>
            <a:r>
              <a:rPr lang="en-US" sz="105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 (1-2): 200 MW, Line (1-3): 150 MW, Line (2-3): 100 MW</a:t>
            </a:r>
            <a:endParaRPr lang="en-US" sz="105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Candidate: Reinforce (1-2)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2951308" y="1996530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🏙️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2939969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2894550" y="3046393"/>
            <a:ext cx="1247362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Urban Load - Fossil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500 DKK/MWh 150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400 MW demand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976877" y="1920329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🔥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4976877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4841485" y="3032745"/>
            <a:ext cx="1427308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Biomass generation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200 DKK/</a:t>
            </a: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MWh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100 MW demand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250 MW capacity</a:t>
            </a:r>
            <a:endParaRPr lang="en-US" sz="105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B6234BE-01F2-4A20-4E03-0CD73BB13758}"/>
              </a:ext>
            </a:extLst>
          </p:cNvPr>
          <p:cNvSpPr/>
          <p:nvPr/>
        </p:nvSpPr>
        <p:spPr>
          <a:xfrm>
            <a:off x="6809133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79E254D-E457-74A6-3F76-F14BE2157C39}"/>
              </a:ext>
            </a:extLst>
          </p:cNvPr>
          <p:cNvSpPr/>
          <p:nvPr/>
        </p:nvSpPr>
        <p:spPr>
          <a:xfrm>
            <a:off x="7102594" y="1920329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/>
              <a:t>🔨</a:t>
            </a: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3A3048F6-E4EC-9779-B806-9BD832F4EF33}"/>
              </a:ext>
            </a:extLst>
          </p:cNvPr>
          <p:cNvSpPr/>
          <p:nvPr/>
        </p:nvSpPr>
        <p:spPr>
          <a:xfrm>
            <a:off x="6707449" y="2651522"/>
            <a:ext cx="194681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Reinforcement</a:t>
            </a:r>
            <a:endParaRPr lang="en-US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266B6D75-9F35-F583-5144-8474854325B1}"/>
              </a:ext>
            </a:extLst>
          </p:cNvPr>
          <p:cNvSpPr/>
          <p:nvPr/>
        </p:nvSpPr>
        <p:spPr>
          <a:xfrm>
            <a:off x="7113933" y="3032745"/>
            <a:ext cx="1133847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Node 1 – Node 2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50M DKK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0 MW - 200 MW</a:t>
            </a:r>
            <a:endParaRPr lang="en-US" sz="105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8E419010-0660-0ABF-0839-5C6B1E8A2E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12771476"/>
                  </p:ext>
                </p:extLst>
              </p:nvPr>
            </p:nvGraphicFramePr>
            <p:xfrm>
              <a:off x="1221449" y="1466545"/>
              <a:ext cx="519748" cy="13449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9748" cy="1344967"/>
                    </a:xfrm>
                    <a:prstGeom prst="rect">
                      <a:avLst/>
                    </a:prstGeom>
                  </am3d:spPr>
                  <am3d:camera>
                    <am3d:pos x="0" y="0" z="54541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5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1025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8E419010-0660-0ABF-0839-5C6B1E8A2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1449" y="1466545"/>
                <a:ext cx="519748" cy="134496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63156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1: Myopic Deterministic Expansion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Single-period optimization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under perfect foresight for 2050.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Dispatch + investment decision simultaneously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annual operating + investment </a:t>
                </a: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costs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  <m:r>
                      <a:rPr lang="da-DK" sz="1125" b="0" i="1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𝐻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𝑐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𝑝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𝑖𝑛𝑣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GB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 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DC power flow constraints</a:t>
                </a:r>
                <a:endParaRPr lang="en-US" sz="1125" dirty="0"/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12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Reinforces line (1-2) because cost of congestion justifies investment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838200" y="369175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Decision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1648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 = 1 (BUILD)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10311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Annual Cost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2784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26.1M DKK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1447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1 Output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3920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480 MW (96%)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A7C838-7EC1-AB7F-29A0-56FD43DCF1A7}"/>
                  </a:ext>
                </a:extLst>
              </p:cNvPr>
              <p:cNvSpPr txBox="1"/>
              <p:nvPr/>
            </p:nvSpPr>
            <p:spPr>
              <a:xfrm>
                <a:off x="5817476" y="1261020"/>
                <a:ext cx="2875420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 = 8760 hours</a:t>
                </a: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𝑐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</m:sSub>
                    <m:r>
                      <a:rPr lang="da-DK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marginal generation cost at node 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𝑝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</m:sSub>
                    <m:r>
                      <a:rPr lang="da-DK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g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eneration dispatch at node 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𝐶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𝑖𝑛𝑣</m:t>
                        </m:r>
                      </m:sub>
                    </m:sSub>
                    <m:r>
                      <a:rPr lang="da-DK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i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a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nnualized investment cost for line 1-2 reinforcement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1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∈{0,1} is binary: build reinforcement (1=yes) </a:t>
                </a:r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A7C838-7EC1-AB7F-29A0-56FD43DCF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76" y="1261020"/>
                <a:ext cx="2875420" cy="1954381"/>
              </a:xfrm>
              <a:prstGeom prst="rect">
                <a:avLst/>
              </a:prstGeom>
              <a:blipFill>
                <a:blip r:embed="rId4"/>
                <a:stretch>
                  <a:fillRect b="-194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0D8453-C4A8-52EC-89AE-14B72F9BE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569" y="3493271"/>
            <a:ext cx="2562034" cy="16310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49635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3245867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1: Sensitivity Experiments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38200" y="1478235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 </a:t>
            </a: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1 - Reduced Urban Demand</a:t>
            </a:r>
          </a:p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38200" y="186682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838200" y="1866825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d₂ = 200 MW (−50%)</a:t>
            </a:r>
            <a:endParaRPr lang="en-US" sz="975" dirty="0"/>
          </a:p>
        </p:txBody>
      </p:sp>
      <p:sp>
        <p:nvSpPr>
          <p:cNvPr id="8" name="Text 6"/>
          <p:cNvSpPr/>
          <p:nvPr/>
        </p:nvSpPr>
        <p:spPr>
          <a:xfrm>
            <a:off x="838200" y="2346239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x = 0 (NO investment)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838200" y="2614800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Lower demand eliminates cost of congestion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838200" y="3474467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 </a:t>
            </a: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2 - Reduced RES Capacity</a:t>
            </a:r>
          </a:p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38200" y="386305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3869717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G₁ = 300 MW (−40%)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838200" y="439444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x = 0 (NO investment)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838200" y="4624908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Limited RES removes need for expansion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53CC0-4DE9-17F8-D942-278B5D67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69" y="3269901"/>
            <a:ext cx="2740500" cy="1743598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5CD68041-B51B-EEE1-5603-D4C0774C9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" r="27"/>
          <a:stretch/>
        </p:blipFill>
        <p:spPr>
          <a:xfrm>
            <a:off x="5373290" y="1269738"/>
            <a:ext cx="2864058" cy="176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63156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2: Intertemporal / Anticipative Expansion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Multi-period optimization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 investment timing (2030, 2040, 2050).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723900" y="1515293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annual operating + investment </a:t>
                </a: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costs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nary>
                      <m:naryPr>
                        <m:chr m:val="∑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∈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𝑇</m:t>
                        </m:r>
                      </m:sub>
                      <m:sup/>
                      <m:e>
                        <m:r>
                          <a:rPr lang="da-DK" sz="1125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(</m:t>
                        </m:r>
                        <m:r>
                          <a:rPr lang="da-DK" sz="1125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𝐻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∈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𝑁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𝑖𝑛𝑣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 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Optimize when to invest (irreversible)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Adapt to future demand of node 2 (200MW/300MW/400MW)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RES capacity growth (200MW/350MW/500MW)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Node 3 capacity (250 MW)</a:t>
                </a:r>
                <a:endParaRPr lang="en-US" sz="1125" dirty="0"/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515293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 t="-23750" b="-3250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Baseline Solution: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12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 in period 2 (2040) to balance early costs vs. future benefits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838200" y="369175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Timing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1648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 = 2 (2040)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10311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Total NPV Cost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2784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116M DKK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1447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Avg Annual Cost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3920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~39M DKK/yr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C91043-3613-6CD0-941B-3F482466924C}"/>
                  </a:ext>
                </a:extLst>
              </p:cNvPr>
              <p:cNvSpPr txBox="1"/>
              <p:nvPr/>
            </p:nvSpPr>
            <p:spPr>
              <a:xfrm>
                <a:off x="6463861" y="1445867"/>
                <a:ext cx="2680139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 is </a:t>
                </a:r>
                <a:r>
                  <a:rPr lang="da-DK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periods</a:t>
                </a:r>
                <a:r>
                  <a:rPr lang="da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{1,2,3}</a:t>
                </a:r>
              </a:p>
              <a:p>
                <a:endParaRPr lang="da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  <m:r>
                      <a:rPr lang="da-DK" sz="11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∈{0,1}</a:t>
                </a:r>
                <a:r>
                  <a:rPr lang="en-GB" sz="11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invest in period </a:t>
                </a:r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marginal generation cost at node </a:t>
                </a:r>
                <a:r>
                  <a:rPr lang="en-GB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g</a:t>
                </a:r>
                <a:r>
                  <a:rPr lang="en-GB" sz="11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eneration dispatch at node </a:t>
                </a:r>
                <a:r>
                  <a:rPr lang="en-GB" sz="1100" dirty="0" err="1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C91043-3613-6CD0-941B-3F4824669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861" y="1445867"/>
                <a:ext cx="2680139" cy="1468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F9388103-501B-BB53-60E7-2EF63F7B0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214" y="3474541"/>
            <a:ext cx="2600960" cy="16702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49635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3245867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2: Investment Timing Scenarios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38200" y="1478235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Fossil Phase-out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38200" y="186682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Thermal retirement over time</a:t>
            </a:r>
            <a:endParaRPr 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5"/>
              <p:cNvSpPr/>
              <p:nvPr/>
            </p:nvSpPr>
            <p:spPr>
              <a:xfrm>
                <a:off x="838200" y="2148706"/>
                <a:ext cx="7616952" cy="17331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1365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975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97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𝐺</m:t>
                        </m:r>
                      </m:e>
                      <m:sub>
                        <m:r>
                          <a:rPr lang="da-DK" sz="97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97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: 150 → 50 MW</a:t>
                </a:r>
                <a:endParaRPr lang="en-US" sz="975" dirty="0"/>
              </a:p>
            </p:txBody>
          </p:sp>
        </mc:Choice>
        <mc:Fallback>
          <p:sp>
            <p:nvSpPr>
              <p:cNvPr id="7" name="Tex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48706"/>
                <a:ext cx="7616952" cy="173310"/>
              </a:xfrm>
              <a:prstGeom prst="rect">
                <a:avLst/>
              </a:prstGeom>
              <a:blipFill>
                <a:blip r:embed="rId3"/>
                <a:stretch>
                  <a:fillRect l="-667" b="-4000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6"/>
          <p:cNvSpPr/>
          <p:nvPr/>
        </p:nvSpPr>
        <p:spPr>
          <a:xfrm>
            <a:off x="838200" y="2398216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 in t = 1</a:t>
            </a:r>
            <a:endParaRPr lang="en-US" sz="975" dirty="0"/>
          </a:p>
        </p:txBody>
      </p:sp>
      <p:sp>
        <p:nvSpPr>
          <p:cNvPr id="9" name="Text 7"/>
          <p:cNvSpPr/>
          <p:nvPr/>
        </p:nvSpPr>
        <p:spPr>
          <a:xfrm>
            <a:off x="838200" y="2628677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Early investment needed as thermal capacity declines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838200" y="3474467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 RES Transition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38200" y="386305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 build-out delayed to t=3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14493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G₁: 100 MW for t=1,2 and 600 MW for t=3</a:t>
            </a:r>
            <a:endParaRPr lang="en-US" sz="975" dirty="0"/>
          </a:p>
        </p:txBody>
      </p:sp>
      <p:sp>
        <p:nvSpPr>
          <p:cNvPr id="13" name="Text 11"/>
          <p:cNvSpPr/>
          <p:nvPr/>
        </p:nvSpPr>
        <p:spPr>
          <a:xfrm>
            <a:off x="838200" y="439444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 in t = 3</a:t>
            </a:r>
            <a:endParaRPr lang="en-US" sz="975" dirty="0"/>
          </a:p>
        </p:txBody>
      </p:sp>
      <p:sp>
        <p:nvSpPr>
          <p:cNvPr id="14" name="Text 12"/>
          <p:cNvSpPr/>
          <p:nvPr/>
        </p:nvSpPr>
        <p:spPr>
          <a:xfrm>
            <a:off x="838200" y="4624908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Postpone investment until RES boom arrives</a:t>
            </a:r>
            <a:endParaRPr lang="en-US" sz="900" dirty="0"/>
          </a:p>
        </p:txBody>
      </p:sp>
      <p:pic>
        <p:nvPicPr>
          <p:cNvPr id="16" name="Picture 15" descr="A screen shot of a diagram&#10;&#10;Description automatically generated">
            <a:extLst>
              <a:ext uri="{FF2B5EF4-FFF2-40B4-BE49-F238E27FC236}">
                <a16:creationId xmlns:a16="http://schemas.microsoft.com/office/drawing/2014/main" id="{44B3A912-AC2F-1C8A-4BD5-5FF70815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823" y="3266267"/>
            <a:ext cx="2628190" cy="1732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3B9956-6555-694D-51B4-693845E09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823" y="1270034"/>
            <a:ext cx="2628190" cy="1767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49762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3: Two-Stage Stochastic Planning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investment under uncertainty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 scenario-dependent dispatch.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expected cost over all futures: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∈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𝑖𝑛𝑣</m:t>
                            </m:r>
                          </m:sub>
                        </m:sSub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𝑡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 +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naryPr>
                          <m: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𝜔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𝜔</m:t>
                                </m:r>
                              </m:sub>
                            </m:s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(</m:t>
                            </m:r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𝐻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∈</m:t>
                                </m:r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𝑇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-12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-120"/>
                                      </a:rPr>
                                      <m:t>𝑖</m:t>
                                    </m:r>
                                    <m: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-120"/>
                                      </a:rPr>
                                      <m:t>∈</m:t>
                                    </m:r>
                                    <m: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-120"/>
                                      </a:rPr>
                                      <m:t>𝑁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𝑖</m:t>
                                        </m:r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,</m:t>
                                        </m:r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𝑖</m:t>
                                        </m:r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,</m:t>
                                        </m:r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nary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125" dirty="0">
                  <a:solidFill>
                    <a:srgbClr val="CBD5E1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endParaRP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First-stage: Choose investment timing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Second-stage: Dispatch adapts per scenario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endParaRPr lang="en-US" sz="1125" dirty="0"/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 t="-2375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 Scenarios: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High-demand/high-RES | Baseline | Low-demand/low-RES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838200" y="367836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Timing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0309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 = 1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08972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Hedges Risk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14453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vs Deterministic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01083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Value of three scenarios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25814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± % of cost over time, varying high, base, and low scenarios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51339-8704-9215-F55D-CFB1C318CEB8}"/>
                  </a:ext>
                </a:extLst>
              </p:cNvPr>
              <p:cNvSpPr txBox="1"/>
              <p:nvPr/>
            </p:nvSpPr>
            <p:spPr>
              <a:xfrm>
                <a:off x="5872655" y="2044970"/>
                <a:ext cx="2977097" cy="1304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da-DK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da-DK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high, base, low</a:t>
                </a:r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}}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uncertainty scenarios </a:t>
                </a:r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SupPr>
                      <m:e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𝑐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</m:sub>
                      <m:sup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l-GR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scenario-specific marginal cost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a-DK" sz="110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SupPr>
                      <m:e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𝑝</m:t>
                        </m:r>
                      </m:e>
                      <m:sub>
                        <m:r>
                          <a:rPr lang="da-DK" sz="1100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  <m:r>
                          <a:rPr lang="da-DK" sz="1100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a:rPr lang="da-DK" sz="1100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</m:sub>
                      <m:sup>
                        <m:r>
                          <a:rPr lang="da-DK" sz="1100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scenario-specific generation</a:t>
                </a:r>
              </a:p>
              <a:p>
                <a:endParaRPr lang="da-DK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𝜋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b>
                    </m:sSub>
                    <m:r>
                      <a:rPr lang="da-DK" sz="1100" b="0" i="1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l-GR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probability of scenario 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51339-8704-9215-F55D-CFB1C318C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55" y="2044970"/>
                <a:ext cx="2977097" cy="1304203"/>
              </a:xfrm>
              <a:prstGeom prst="rect">
                <a:avLst/>
              </a:prstGeom>
              <a:blipFill>
                <a:blip r:embed="rId4"/>
                <a:stretch>
                  <a:fillRect b="-28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0B151FE-56F8-4533-739E-717A28219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908" y="3466956"/>
            <a:ext cx="2847822" cy="16912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Findings &amp; Strategic Recommendations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8200" y="1249635"/>
            <a:ext cx="7696200" cy="2925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Justification: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Line (1-2) expansion is economically robust across deterministic and stochastic scenarios, provided RES buildout and urban demand materialize as planned.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Timing is Critical: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Timing of line (1-2) expansion varies depending on scenarios proposed by experiments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Sensitivity: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Investment decision highly sensitive to demand growth and RES availability. Delayed RES transition favors postponement, due to prices of generation at node 2 and 3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781</Words>
  <Application>Microsoft Macintosh PowerPoint</Application>
  <PresentationFormat>On-screen Show (16:9)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Perplexity 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Converted Presentation</dc:title>
  <dc:subject>PptxGenJS Presentation</dc:subject>
  <dc:creator>Perplexity</dc:creator>
  <cp:lastModifiedBy>Kenzo Machholm</cp:lastModifiedBy>
  <cp:revision>7</cp:revision>
  <dcterms:created xsi:type="dcterms:W3CDTF">2025-12-03T14:41:23Z</dcterms:created>
  <dcterms:modified xsi:type="dcterms:W3CDTF">2025-12-09T13:13:07Z</dcterms:modified>
</cp:coreProperties>
</file>